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327" r:id="rId3"/>
    <p:sldId id="324" r:id="rId4"/>
    <p:sldId id="344" r:id="rId5"/>
    <p:sldId id="345" r:id="rId6"/>
    <p:sldId id="346" r:id="rId7"/>
    <p:sldId id="347" r:id="rId8"/>
    <p:sldId id="332" r:id="rId9"/>
    <p:sldId id="348" r:id="rId10"/>
    <p:sldId id="334" r:id="rId11"/>
    <p:sldId id="363" r:id="rId12"/>
    <p:sldId id="349" r:id="rId13"/>
    <p:sldId id="350" r:id="rId14"/>
    <p:sldId id="351" r:id="rId15"/>
    <p:sldId id="352" r:id="rId16"/>
    <p:sldId id="353" r:id="rId17"/>
    <p:sldId id="354" r:id="rId18"/>
    <p:sldId id="336" r:id="rId19"/>
    <p:sldId id="340" r:id="rId20"/>
    <p:sldId id="342" r:id="rId21"/>
    <p:sldId id="361" r:id="rId22"/>
    <p:sldId id="360" r:id="rId23"/>
    <p:sldId id="362" r:id="rId24"/>
    <p:sldId id="341" r:id="rId25"/>
    <p:sldId id="355" r:id="rId26"/>
    <p:sldId id="356" r:id="rId27"/>
    <p:sldId id="357" r:id="rId28"/>
    <p:sldId id="358" r:id="rId29"/>
    <p:sldId id="359" r:id="rId30"/>
    <p:sldId id="34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84195-5735-437A-AAD1-CD7AC4B3272B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5D748-B4C6-46D3-B92C-64FFBCDC7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6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F1AE3-D0DB-4AD3-88B7-834741A745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88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F1AE3-D0DB-4AD3-88B7-834741A745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3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F1AE3-D0DB-4AD3-88B7-834741A745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3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2613-9F7A-C1FA-9265-03CAB4BAC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279BC-7D65-D027-4264-9323516D1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E29A0-58E3-4B50-42BA-C71D1BAF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04F2-FCFC-2467-65B8-B4D8C1A3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BA70-30F0-A919-B297-4573DC0C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05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358F-7031-B3FF-DF0C-B1E12831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016A6-35B9-06F2-01FE-46E7CB0F2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1CC65-101F-BDAE-B56D-B91AE2CDC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16CE-6F63-C952-0D13-154F5808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E8CA-7BAA-A05A-DE20-99396127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403F9-6CEE-C77C-8D8D-716F5A8F0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78602-B930-680D-7565-6A6DCBFB9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A911F-DDD7-AC7B-A19F-58E067C4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55744-22DC-9922-A3DB-A186E305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15FDD-F7C2-5417-67B5-7210F57D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2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A6E4-FC58-9B4D-3745-44BCF2F1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E981-B98D-3F86-E79A-FE533729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3D28D-888F-960A-6D51-B6783849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3F6AE-C7AD-428C-B4A1-34E67270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518EA-F528-00E1-A42E-B80BF190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8C80-D753-BECC-72E7-8B5D0796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346C8-C04B-B57A-32FA-1F6265E2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A0EB-A49F-5CDF-3F0D-BBCD1DDB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0C80F-389D-4719-66AB-3D5F68030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8F954-F262-BBE4-781D-5E7E3986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8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E6F6-78C8-7DF9-FE59-2C23F4CD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0185-E771-38AF-EB80-D227F4072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9E8EA-9CB5-94B4-DF6E-871597E8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0CB1-608F-D0A6-95CC-B85E2E6A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7C89A-8A94-E9B2-480C-7F4C321C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F85D1-EF49-4552-8A0C-29C7ACD1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0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BF6A-CDE3-7F95-B5EE-3398FD21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9AF74-96B8-487E-D49B-6C1DC63BA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A479-12B4-5903-7D32-D1CF06A34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ADB27-F561-B58E-770B-37D8E9A84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3EAA2-D193-310D-6D83-4DA604303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BF16A7-0411-36E8-D7F2-33FE1A80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0E9F6-E44D-94F7-DF45-86666134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F58AA-DD2F-41B1-4A98-57D0A13C4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7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8807-E50E-E469-BEB4-74271833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8D1F7-C46C-ECC2-8E4C-7EF4C8A3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0D89F-C7E0-9EE5-371C-61E151DD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DE7E-8ECD-BBD2-017E-5024AEAB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1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6E096-E953-E592-99C3-14DBCFDA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1683F-A2CF-9FB0-AD5A-C3D81AA9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733FE-6412-F898-0E40-1A78D94A7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8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94FC-25F9-CEFC-7E1B-6107195B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51FD-BF2D-A2DC-9A7C-3FF2A006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82A9A-D6B6-84F4-E422-BBFA47326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EFB4B-EF40-5705-BAE5-A857E454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2B262-37B9-0DFD-803B-A16A2CE7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DFC35-3718-9A7E-D49F-3662E7A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76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81D4-222B-6187-0984-7DD2646F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471D45-0AD7-AECD-3B9A-2560607C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8AEC7-A405-EE3E-41E7-15C74B033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11963-661A-91FC-ADF4-8452D928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A6726-B80C-AE6C-DAFA-75E92704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8D539-0BB2-4AC2-082D-22CB53DD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20071-AF29-97EA-0048-6EFB20E7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ABD22-9FDF-B776-CC9E-5290F5F87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FD500-9932-A02C-3346-9F5FAD58F9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D13CF9-CEDD-48D7-96D5-CBCFE758C82A}" type="datetimeFigureOut">
              <a:rPr lang="en-US" smtClean="0"/>
              <a:t>6/21/2025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F4EE2-0364-0B27-4FC2-D2863C474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A3E4A-BDD4-187A-49C9-C5F03F450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1C6613-94B0-4913-B75D-83A6CD62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2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11919-71FD-AE05-8021-3B79D0F15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10" y="1122363"/>
            <a:ext cx="6499122" cy="23876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GIS AND TEMPERATURE TREND ANALYSIS: A Case Study of Egyptian Governorates (1984</a:t>
            </a:r>
            <a:r>
              <a:rPr lang="ar-EG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</a:t>
            </a:r>
            <a:r>
              <a:rPr lang="en-US" sz="3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2024)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7E18B-AFB3-9C84-9882-D089EA8CD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39" y="3602038"/>
            <a:ext cx="5047488" cy="165576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By : g7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DBFA2-7933-902C-2D96-DAAD0880E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8" r="24225" b="-1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33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232C9E-FEC8-DD61-9D83-90383E3AFC1D}"/>
              </a:ext>
            </a:extLst>
          </p:cNvPr>
          <p:cNvSpPr/>
          <p:nvPr/>
        </p:nvSpPr>
        <p:spPr>
          <a:xfrm>
            <a:off x="1152332" y="89131"/>
            <a:ext cx="3685140" cy="9334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DATA COLLECTION	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91726838-EDC8-ACC6-944C-26F2A27632E4}"/>
              </a:ext>
            </a:extLst>
          </p:cNvPr>
          <p:cNvSpPr/>
          <p:nvPr/>
        </p:nvSpPr>
        <p:spPr>
          <a:xfrm>
            <a:off x="481780" y="919369"/>
            <a:ext cx="551889" cy="1066747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9904-74DF-FD13-79C7-9DE04C4D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678" y="1775692"/>
            <a:ext cx="8858864" cy="499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D2F8C-634B-895C-38EE-7D9B1F97E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11" y="1462574"/>
            <a:ext cx="5942076" cy="3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404E171-1B6E-AA86-1634-AE5C8B51E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696173"/>
              </p:ext>
            </p:extLst>
          </p:nvPr>
        </p:nvGraphicFramePr>
        <p:xfrm>
          <a:off x="511277" y="1101213"/>
          <a:ext cx="11169448" cy="5299599"/>
        </p:xfrm>
        <a:graphic>
          <a:graphicData uri="http://schemas.openxmlformats.org/drawingml/2006/table">
            <a:tbl>
              <a:tblPr/>
              <a:tblGrid>
                <a:gridCol w="1551641">
                  <a:extLst>
                    <a:ext uri="{9D8B030D-6E8A-4147-A177-3AD203B41FA5}">
                      <a16:colId xmlns:a16="http://schemas.microsoft.com/office/drawing/2014/main" val="4097104013"/>
                    </a:ext>
                  </a:extLst>
                </a:gridCol>
                <a:gridCol w="450095">
                  <a:extLst>
                    <a:ext uri="{9D8B030D-6E8A-4147-A177-3AD203B41FA5}">
                      <a16:colId xmlns:a16="http://schemas.microsoft.com/office/drawing/2014/main" val="1437035940"/>
                    </a:ext>
                  </a:extLst>
                </a:gridCol>
                <a:gridCol w="1326594">
                  <a:extLst>
                    <a:ext uri="{9D8B030D-6E8A-4147-A177-3AD203B41FA5}">
                      <a16:colId xmlns:a16="http://schemas.microsoft.com/office/drawing/2014/main" val="2784545906"/>
                    </a:ext>
                  </a:extLst>
                </a:gridCol>
                <a:gridCol w="1610864">
                  <a:extLst>
                    <a:ext uri="{9D8B030D-6E8A-4147-A177-3AD203B41FA5}">
                      <a16:colId xmlns:a16="http://schemas.microsoft.com/office/drawing/2014/main" val="1850787653"/>
                    </a:ext>
                  </a:extLst>
                </a:gridCol>
                <a:gridCol w="1480574">
                  <a:extLst>
                    <a:ext uri="{9D8B030D-6E8A-4147-A177-3AD203B41FA5}">
                      <a16:colId xmlns:a16="http://schemas.microsoft.com/office/drawing/2014/main" val="2798772420"/>
                    </a:ext>
                  </a:extLst>
                </a:gridCol>
                <a:gridCol w="1646398">
                  <a:extLst>
                    <a:ext uri="{9D8B030D-6E8A-4147-A177-3AD203B41FA5}">
                      <a16:colId xmlns:a16="http://schemas.microsoft.com/office/drawing/2014/main" val="2691008152"/>
                    </a:ext>
                  </a:extLst>
                </a:gridCol>
                <a:gridCol w="1551641">
                  <a:extLst>
                    <a:ext uri="{9D8B030D-6E8A-4147-A177-3AD203B41FA5}">
                      <a16:colId xmlns:a16="http://schemas.microsoft.com/office/drawing/2014/main" val="2078093419"/>
                    </a:ext>
                  </a:extLst>
                </a:gridCol>
                <a:gridCol w="1551641">
                  <a:extLst>
                    <a:ext uri="{9D8B030D-6E8A-4147-A177-3AD203B41FA5}">
                      <a16:colId xmlns:a16="http://schemas.microsoft.com/office/drawing/2014/main" val="4046048102"/>
                    </a:ext>
                  </a:extLst>
                </a:gridCol>
              </a:tblGrid>
              <a:tr h="183536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code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Summer_mean_1984_1993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Summer_mean_1994_2003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Summer_mean_2004_2013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Summer_mean_2014_2024</a:t>
                      </a:r>
                    </a:p>
                  </a:txBody>
                  <a:tcPr marL="6279" marR="6279" marT="6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503823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abu simbel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624190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22.36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31.61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41.83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830686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clima alexandria/nouzha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623180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29.95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046344"/>
                  </a:ext>
                </a:extLst>
              </a:tr>
              <a:tr h="344127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alexandria borg el arab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623601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30.91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29.68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40.01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625837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asswan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624140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23.96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32.78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40.89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41.84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211547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asyut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623930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31.01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41.71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41.78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42.62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944525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climate baharia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624200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41.41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42.06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42.13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42.96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175027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baltimate weather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623250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31.55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41.75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42.57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31585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cairo air port weather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623660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43.07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43.93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958426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dabaa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623090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30.93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28.46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43.36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44.12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713767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climate dakhlia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624320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25.48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42.42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44.02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834032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climate of el arish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623360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31.08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33.81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43.65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43.56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66781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arish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623370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31.08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33.83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42.94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43.94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43.85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44.51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68583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 tor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624590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28.23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32.61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43.98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43.98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44.48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5772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el-suze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624500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29.93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44.34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45.14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45.36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45.69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229270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farafra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624230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27.96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44.74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45.75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46.08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844962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ghazza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623380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34.45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44.75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45.34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45.93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46.21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4307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helwan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623780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29.86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43.28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43.94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44.26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727935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hurghada weather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624630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27.15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43.11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43.72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43.74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44.21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657581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ismailia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624400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32.25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42.89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43.55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44.05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6336347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climate jiyanklis new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624620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30.81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30.18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38.37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39.32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38.91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39.88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629310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kharga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624350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25.45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30.53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32.29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32.32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32.77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002330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kosseir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624650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26.13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31.49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32.18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32.22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32.44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786561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luxor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624050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25.66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40.03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40.28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504195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marsaalam intl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623661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34.58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39.21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39.53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39.65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40.38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76124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mersa matruh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623060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31.33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27.21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40.16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40.19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934345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minya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623870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28.08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30.73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40.41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40.97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41.05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562536"/>
                  </a:ext>
                </a:extLst>
              </a:tr>
              <a:tr h="18353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nehkel climate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624520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29.91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33.73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41.12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41.69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41.71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42.62</a:t>
                      </a:r>
                    </a:p>
                  </a:txBody>
                  <a:tcPr marL="6279" marR="6279" marT="627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652560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78BF73-20A8-7B6E-D685-5D0850FAC818}"/>
              </a:ext>
            </a:extLst>
          </p:cNvPr>
          <p:cNvSpPr/>
          <p:nvPr/>
        </p:nvSpPr>
        <p:spPr>
          <a:xfrm>
            <a:off x="1152332" y="89131"/>
            <a:ext cx="3685140" cy="9334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DATA COLLECTION	</a:t>
            </a:r>
          </a:p>
        </p:txBody>
      </p:sp>
    </p:spTree>
    <p:extLst>
      <p:ext uri="{BB962C8B-B14F-4D97-AF65-F5344CB8AC3E}">
        <p14:creationId xmlns:p14="http://schemas.microsoft.com/office/powerpoint/2010/main" val="251847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E3E3E2-C272-22A5-AFB8-888A0051B41B}"/>
              </a:ext>
            </a:extLst>
          </p:cNvPr>
          <p:cNvSpPr/>
          <p:nvPr/>
        </p:nvSpPr>
        <p:spPr>
          <a:xfrm>
            <a:off x="2990963" y="30544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Methodology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08E329-2657-AFEB-EE0E-AE80068D1781}"/>
              </a:ext>
            </a:extLst>
          </p:cNvPr>
          <p:cNvSpPr/>
          <p:nvPr/>
        </p:nvSpPr>
        <p:spPr>
          <a:xfrm>
            <a:off x="3083389" y="2369574"/>
            <a:ext cx="5795139" cy="1316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DISTRIBUTION OF TEMPERATURES ACROSS EGYPT'S GOVERNORATES OVER DIFFERENT DECADES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7F04604C-03F3-8D7A-E7BC-853DD9BF6004}"/>
              </a:ext>
            </a:extLst>
          </p:cNvPr>
          <p:cNvSpPr/>
          <p:nvPr/>
        </p:nvSpPr>
        <p:spPr>
          <a:xfrm>
            <a:off x="2389238" y="963882"/>
            <a:ext cx="601725" cy="18776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32654-A7B4-3300-4E9C-28416549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51" y="4280712"/>
            <a:ext cx="5056614" cy="14452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8AD939-8A68-3FBC-2A4C-98E70CDAC15D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980958" y="3686455"/>
            <a:ext cx="1" cy="521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92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E7CC1-2BC3-CEA1-00FD-0C7B4F37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617" y="51916"/>
            <a:ext cx="7040766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egyptian coast&#10;&#10;AI-generated content may be incorrect.">
            <a:extLst>
              <a:ext uri="{FF2B5EF4-FFF2-40B4-BE49-F238E27FC236}">
                <a16:creationId xmlns:a16="http://schemas.microsoft.com/office/drawing/2014/main" id="{F16EA74B-DF66-75D9-4B76-2C917525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75732"/>
            <a:ext cx="7059010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temperature of egypt&#10;&#10;AI-generated content may be incorrect.">
            <a:extLst>
              <a:ext uri="{FF2B5EF4-FFF2-40B4-BE49-F238E27FC236}">
                <a16:creationId xmlns:a16="http://schemas.microsoft.com/office/drawing/2014/main" id="{EC1798F3-ACD2-C0C0-15D5-4635538B2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89" y="47153"/>
            <a:ext cx="7135221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36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egyptian continent&#10;&#10;AI-generated content may be incorrect.">
            <a:extLst>
              <a:ext uri="{FF2B5EF4-FFF2-40B4-BE49-F238E27FC236}">
                <a16:creationId xmlns:a16="http://schemas.microsoft.com/office/drawing/2014/main" id="{19334E96-07B3-DBCD-CB5C-803F2C4E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37" y="94784"/>
            <a:ext cx="6992326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9DD09C8A-254C-F387-D01E-66308B086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81" y="242443"/>
            <a:ext cx="6953460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 showing the temperature&#10;&#10;AI-generated content may be incorrect.">
            <a:extLst>
              <a:ext uri="{FF2B5EF4-FFF2-40B4-BE49-F238E27FC236}">
                <a16:creationId xmlns:a16="http://schemas.microsoft.com/office/drawing/2014/main" id="{8B658DB5-3AB3-F57A-837B-DAA70C5ED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34" y="0"/>
            <a:ext cx="12282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5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FEB786B-9CEF-6848-8BFB-2579E4890695}"/>
              </a:ext>
            </a:extLst>
          </p:cNvPr>
          <p:cNvSpPr/>
          <p:nvPr/>
        </p:nvSpPr>
        <p:spPr>
          <a:xfrm>
            <a:off x="3760839" y="105701"/>
            <a:ext cx="4070555" cy="6587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Time series analysis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14B98-FE84-8756-A5DC-A04C0E529352}"/>
              </a:ext>
            </a:extLst>
          </p:cNvPr>
          <p:cNvCxnSpPr>
            <a:stCxn id="2" idx="2"/>
          </p:cNvCxnSpPr>
          <p:nvPr/>
        </p:nvCxnSpPr>
        <p:spPr>
          <a:xfrm>
            <a:off x="5796117" y="764463"/>
            <a:ext cx="9832" cy="93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BD7435-8C72-9901-6A4F-E813E02C1213}"/>
              </a:ext>
            </a:extLst>
          </p:cNvPr>
          <p:cNvSpPr/>
          <p:nvPr/>
        </p:nvSpPr>
        <p:spPr>
          <a:xfrm>
            <a:off x="4227874" y="1720646"/>
            <a:ext cx="3490451" cy="934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Trend analysis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1DCFFC5-778C-EE92-18BB-175D941EC1E0}"/>
              </a:ext>
            </a:extLst>
          </p:cNvPr>
          <p:cNvCxnSpPr>
            <a:stCxn id="6" idx="3"/>
          </p:cNvCxnSpPr>
          <p:nvPr/>
        </p:nvCxnSpPr>
        <p:spPr>
          <a:xfrm>
            <a:off x="7718325" y="2187678"/>
            <a:ext cx="2104103" cy="8209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EABFC8F-F9EB-992A-601D-DAD0C9A47ECF}"/>
              </a:ext>
            </a:extLst>
          </p:cNvPr>
          <p:cNvCxnSpPr>
            <a:stCxn id="6" idx="1"/>
          </p:cNvCxnSpPr>
          <p:nvPr/>
        </p:nvCxnSpPr>
        <p:spPr>
          <a:xfrm rot="10800000" flipV="1">
            <a:off x="2379410" y="2187677"/>
            <a:ext cx="1848465" cy="781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E69F0C-CD1E-C0D9-7B4A-E3FC3DE9E8EE}"/>
              </a:ext>
            </a:extLst>
          </p:cNvPr>
          <p:cNvSpPr/>
          <p:nvPr/>
        </p:nvSpPr>
        <p:spPr>
          <a:xfrm>
            <a:off x="9822428" y="2598175"/>
            <a:ext cx="2202425" cy="8209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sen's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slope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6AB5CD-6775-7BD1-EFC3-759C42DE34E3}"/>
              </a:ext>
            </a:extLst>
          </p:cNvPr>
          <p:cNvSpPr/>
          <p:nvPr/>
        </p:nvSpPr>
        <p:spPr>
          <a:xfrm>
            <a:off x="358880" y="2490021"/>
            <a:ext cx="1936956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mann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kendall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test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1A2808F-3C31-5961-006C-2A888871E953}"/>
              </a:ext>
            </a:extLst>
          </p:cNvPr>
          <p:cNvCxnSpPr>
            <a:stCxn id="12" idx="1"/>
          </p:cNvCxnSpPr>
          <p:nvPr/>
        </p:nvCxnSpPr>
        <p:spPr>
          <a:xfrm rot="10800000" flipH="1" flipV="1">
            <a:off x="358879" y="2947221"/>
            <a:ext cx="1111047" cy="1268360"/>
          </a:xfrm>
          <a:prstGeom prst="bentConnector4">
            <a:avLst>
              <a:gd name="adj1" fmla="val -20575"/>
              <a:gd name="adj2" fmla="val 68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4C3FE9-29EF-5163-1A86-C45561A19B61}"/>
              </a:ext>
            </a:extLst>
          </p:cNvPr>
          <p:cNvSpPr/>
          <p:nvPr/>
        </p:nvSpPr>
        <p:spPr>
          <a:xfrm>
            <a:off x="555527" y="4277032"/>
            <a:ext cx="1740309" cy="580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S-static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D4222D-B819-D549-639C-273385355B8B}"/>
              </a:ext>
            </a:extLst>
          </p:cNvPr>
          <p:cNvCxnSpPr>
            <a:stCxn id="15" idx="2"/>
          </p:cNvCxnSpPr>
          <p:nvPr/>
        </p:nvCxnSpPr>
        <p:spPr>
          <a:xfrm flipH="1">
            <a:off x="1391268" y="4857135"/>
            <a:ext cx="34414" cy="44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59FCEBB-E35A-F372-64D6-1C667549CAE2}"/>
              </a:ext>
            </a:extLst>
          </p:cNvPr>
          <p:cNvSpPr/>
          <p:nvPr/>
        </p:nvSpPr>
        <p:spPr>
          <a:xfrm>
            <a:off x="555527" y="5299587"/>
            <a:ext cx="1740309" cy="5801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Z-score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905B3D-A24F-9ECC-0066-AAD46E0019DA}"/>
              </a:ext>
            </a:extLst>
          </p:cNvPr>
          <p:cNvSpPr/>
          <p:nvPr/>
        </p:nvSpPr>
        <p:spPr>
          <a:xfrm>
            <a:off x="599771" y="6154994"/>
            <a:ext cx="1740309" cy="5801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P-value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178579-6C23-6590-31EE-C46DBA0A0281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425682" y="5879690"/>
            <a:ext cx="44244" cy="27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diagram of a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98E56770-2717-430E-B7FF-C87A41081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11" y="3921361"/>
            <a:ext cx="3475314" cy="29366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BC0521-5F3E-A9BA-B9DA-FBD7E1CAFC4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973099" y="2654709"/>
            <a:ext cx="1" cy="57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955B09-1D1E-35C2-3DFF-CEB80EC66647}"/>
              </a:ext>
            </a:extLst>
          </p:cNvPr>
          <p:cNvSpPr/>
          <p:nvPr/>
        </p:nvSpPr>
        <p:spPr>
          <a:xfrm>
            <a:off x="4399939" y="3242183"/>
            <a:ext cx="3249170" cy="7374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space-time cube</a:t>
            </a:r>
          </a:p>
        </p:txBody>
      </p:sp>
    </p:spTree>
    <p:extLst>
      <p:ext uri="{BB962C8B-B14F-4D97-AF65-F5344CB8AC3E}">
        <p14:creationId xmlns:p14="http://schemas.microsoft.com/office/powerpoint/2010/main" val="27698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C564-CEA4-58C4-92F8-C61DC7A6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565A-75E4-97E6-8504-3970CEC57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573161"/>
            <a:ext cx="10659110" cy="46038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INTRODUCTION	</a:t>
            </a:r>
          </a:p>
          <a:p>
            <a:r>
              <a:rPr lang="en-US" dirty="0"/>
              <a:t>THE OBJECTIVE OF THIS CHAPTER</a:t>
            </a:r>
          </a:p>
          <a:p>
            <a:r>
              <a:rPr lang="en-US" dirty="0"/>
              <a:t>THE IMPORTANCE OF STUDYING TEMPERATURE CHANGES</a:t>
            </a:r>
          </a:p>
          <a:p>
            <a:pPr marL="0" indent="0">
              <a:buNone/>
            </a:pPr>
            <a:r>
              <a:rPr lang="en-US" dirty="0"/>
              <a:t>2- GIS ROLE IN ANALYZING TEMPERATURE CHANGES</a:t>
            </a:r>
          </a:p>
          <a:p>
            <a:pPr marL="0" indent="0">
              <a:buNone/>
            </a:pPr>
            <a:r>
              <a:rPr lang="en-US" dirty="0"/>
              <a:t>3- DATA COLLECTION	</a:t>
            </a:r>
          </a:p>
          <a:p>
            <a:r>
              <a:rPr lang="en-US" dirty="0"/>
              <a:t>COLLECTING DATA ON METEOROLOGICAL STATION LOCATIONS	</a:t>
            </a:r>
          </a:p>
          <a:p>
            <a:r>
              <a:rPr lang="en-US" dirty="0"/>
              <a:t>COLLECTING TEMPERATURE DATA	</a:t>
            </a:r>
          </a:p>
          <a:p>
            <a:pPr marL="0" indent="0">
              <a:buNone/>
            </a:pPr>
            <a:r>
              <a:rPr lang="en-US" dirty="0"/>
              <a:t>4-METHODOLOGY	</a:t>
            </a:r>
          </a:p>
          <a:p>
            <a:r>
              <a:rPr lang="en-US" dirty="0"/>
              <a:t>DISTRIBUTION OF TEMPERATURES OVER DIFFERENT DECADES</a:t>
            </a:r>
          </a:p>
          <a:p>
            <a:r>
              <a:rPr lang="en-US" dirty="0"/>
              <a:t>TIME SERIES ANALYSIS (TREND ANALYSIS)	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34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70398D8-AE1E-C9CC-020F-2C52D165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egypt with different colored squares&#10;&#10;AI-generated content may be incorrect.">
            <a:extLst>
              <a:ext uri="{FF2B5EF4-FFF2-40B4-BE49-F238E27FC236}">
                <a16:creationId xmlns:a16="http://schemas.microsoft.com/office/drawing/2014/main" id="{4CB6319D-3C6A-5BD5-CA70-187E228B4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8" y="439806"/>
            <a:ext cx="8750709" cy="56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7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egypt showing the temperature change&#10;&#10;AI-generated content may be incorrect.">
            <a:extLst>
              <a:ext uri="{FF2B5EF4-FFF2-40B4-BE49-F238E27FC236}">
                <a16:creationId xmlns:a16="http://schemas.microsoft.com/office/drawing/2014/main" id="{2067F2F9-B32D-CD48-1377-55C41AAA9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2" y="251210"/>
            <a:ext cx="10099373" cy="64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3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temperature of a person&#10;&#10;AI-generated content may be incorrect.">
            <a:extLst>
              <a:ext uri="{FF2B5EF4-FFF2-40B4-BE49-F238E27FC236}">
                <a16:creationId xmlns:a16="http://schemas.microsoft.com/office/drawing/2014/main" id="{59A793F7-DDE0-1B37-C3FE-0F32E075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9" y="1485896"/>
            <a:ext cx="11049022" cy="38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egypt showing the temperature changes&#10;&#10;AI-generated content may be incorrect.">
            <a:extLst>
              <a:ext uri="{FF2B5EF4-FFF2-40B4-BE49-F238E27FC236}">
                <a16:creationId xmlns:a16="http://schemas.microsoft.com/office/drawing/2014/main" id="{159CE566-C9F3-4D06-C346-DE3885112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0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FE54D234-3C70-F21C-1D6E-B3F664D9A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9" y="0"/>
            <a:ext cx="856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8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7AC0808-3C00-A5D4-8CA3-FF60E51BF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9" y="0"/>
            <a:ext cx="856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8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C822A06-D497-F709-C303-4B5FE809D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9" y="0"/>
            <a:ext cx="856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22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CD63351-C608-2506-F056-86BBA024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9" y="0"/>
            <a:ext cx="856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6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235C332F-3EE7-F079-86B8-4C6FF962B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9" y="0"/>
            <a:ext cx="856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F6AB30-CFA3-4A51-0D44-492298B38771}"/>
              </a:ext>
            </a:extLst>
          </p:cNvPr>
          <p:cNvSpPr/>
          <p:nvPr/>
        </p:nvSpPr>
        <p:spPr>
          <a:xfrm>
            <a:off x="1152331" y="8913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OBJECTIVE OF THIS CHAPTER</a:t>
            </a:r>
          </a:p>
        </p:txBody>
      </p:sp>
      <p:sp>
        <p:nvSpPr>
          <p:cNvPr id="4" name="Arrow: Curved Right 3">
            <a:extLst>
              <a:ext uri="{FF2B5EF4-FFF2-40B4-BE49-F238E27FC236}">
                <a16:creationId xmlns:a16="http://schemas.microsoft.com/office/drawing/2014/main" id="{3D14E204-17C7-D10C-0E40-7C12E8501629}"/>
              </a:ext>
            </a:extLst>
          </p:cNvPr>
          <p:cNvSpPr/>
          <p:nvPr/>
        </p:nvSpPr>
        <p:spPr>
          <a:xfrm>
            <a:off x="218662" y="919369"/>
            <a:ext cx="815008" cy="171450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25731BF-96D4-5889-A47F-0EC2E27966F2}"/>
              </a:ext>
            </a:extLst>
          </p:cNvPr>
          <p:cNvSpPr/>
          <p:nvPr/>
        </p:nvSpPr>
        <p:spPr>
          <a:xfrm>
            <a:off x="792588" y="1863213"/>
            <a:ext cx="5965553" cy="289264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study focuses on analyzing changes in a key climate element—temperature—over the past period up to the present. Objective is to identify the pattern of change, whether an increase or decrease</a:t>
            </a:r>
          </a:p>
        </p:txBody>
      </p:sp>
      <p:pic>
        <p:nvPicPr>
          <p:cNvPr id="16" name="Graphic 15" descr="Woman Shrugging outline">
            <a:extLst>
              <a:ext uri="{FF2B5EF4-FFF2-40B4-BE49-F238E27FC236}">
                <a16:creationId xmlns:a16="http://schemas.microsoft.com/office/drawing/2014/main" id="{234C5DD2-A236-F08D-638D-19273635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529" y="4920545"/>
            <a:ext cx="1799302" cy="1937455"/>
          </a:xfrm>
          <a:prstGeom prst="rect">
            <a:avLst/>
          </a:prstGeom>
        </p:spPr>
      </p:pic>
      <p:pic>
        <p:nvPicPr>
          <p:cNvPr id="18" name="Picture 17" descr="A blue hexagon with a white globe&#10;&#10;AI-generated content may be incorrect.">
            <a:extLst>
              <a:ext uri="{FF2B5EF4-FFF2-40B4-BE49-F238E27FC236}">
                <a16:creationId xmlns:a16="http://schemas.microsoft.com/office/drawing/2014/main" id="{22320F97-E3CC-E211-622F-6E302F77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42" y="572888"/>
            <a:ext cx="5547736" cy="2912562"/>
          </a:xfrm>
          <a:prstGeom prst="rect">
            <a:avLst/>
          </a:prstGeom>
        </p:spPr>
      </p:pic>
      <p:pic>
        <p:nvPicPr>
          <p:cNvPr id="20" name="Picture 19" descr="A map of different colored squares&#10;&#10;AI-generated content may be incorrect.">
            <a:extLst>
              <a:ext uri="{FF2B5EF4-FFF2-40B4-BE49-F238E27FC236}">
                <a16:creationId xmlns:a16="http://schemas.microsoft.com/office/drawing/2014/main" id="{ED275DA5-6A55-B6E4-0B26-E7FFE0C74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41" y="3485450"/>
            <a:ext cx="3222772" cy="32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2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8F6C4C-A2E2-27A3-014E-2F0392D3D487}"/>
              </a:ext>
            </a:extLst>
          </p:cNvPr>
          <p:cNvSpPr/>
          <p:nvPr/>
        </p:nvSpPr>
        <p:spPr>
          <a:xfrm>
            <a:off x="3175818" y="2153264"/>
            <a:ext cx="5663381" cy="1973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860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237534-5223-2D8C-8F9D-8AFBA0DEE089}"/>
              </a:ext>
            </a:extLst>
          </p:cNvPr>
          <p:cNvSpPr/>
          <p:nvPr/>
        </p:nvSpPr>
        <p:spPr>
          <a:xfrm>
            <a:off x="1152331" y="8913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IMPORTANCE OF STUDYING TEMPERATURE CHANGES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51FE4C-9B6E-FBCB-95A8-B1BC60C03FD9}"/>
              </a:ext>
            </a:extLst>
          </p:cNvPr>
          <p:cNvSpPr/>
          <p:nvPr/>
        </p:nvSpPr>
        <p:spPr>
          <a:xfrm>
            <a:off x="1356852" y="2113936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Climate Monitoring and Environmental Planning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037FD8-FA43-467E-0F77-3FBEEF899723}"/>
              </a:ext>
            </a:extLst>
          </p:cNvPr>
          <p:cNvSpPr/>
          <p:nvPr/>
        </p:nvSpPr>
        <p:spPr>
          <a:xfrm>
            <a:off x="1356852" y="3574026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on Atmospheric and Ocean Circulation Patterns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1D8958-9056-E5D6-CBEE-43FCF0CB5C73}"/>
              </a:ext>
            </a:extLst>
          </p:cNvPr>
          <p:cNvSpPr/>
          <p:nvPr/>
        </p:nvSpPr>
        <p:spPr>
          <a:xfrm>
            <a:off x="1356852" y="5107858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Effects on Biodiversity and Ecosystems</a:t>
            </a: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8B9A23DF-53C9-D9B4-FFE7-77B49F666861}"/>
              </a:ext>
            </a:extLst>
          </p:cNvPr>
          <p:cNvSpPr/>
          <p:nvPr/>
        </p:nvSpPr>
        <p:spPr>
          <a:xfrm>
            <a:off x="550606" y="747572"/>
            <a:ext cx="601725" cy="18776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A person standing in front of a thermometer&#10;&#10;AI-generated content may be incorrect.">
            <a:extLst>
              <a:ext uri="{FF2B5EF4-FFF2-40B4-BE49-F238E27FC236}">
                <a16:creationId xmlns:a16="http://schemas.microsoft.com/office/drawing/2014/main" id="{B7ACDC15-A37F-D160-7594-8971F5B86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06" y="642322"/>
            <a:ext cx="4879295" cy="48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EA3A37-8515-E7C9-71AA-344791A02111}"/>
              </a:ext>
            </a:extLst>
          </p:cNvPr>
          <p:cNvSpPr/>
          <p:nvPr/>
        </p:nvSpPr>
        <p:spPr>
          <a:xfrm>
            <a:off x="1152331" y="8913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GIS ROLE IN ANALYZING TEMPERATURE CHANGES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F8785ED-F16D-60B0-CBFC-B72D9F27F90C}"/>
              </a:ext>
            </a:extLst>
          </p:cNvPr>
          <p:cNvSpPr/>
          <p:nvPr/>
        </p:nvSpPr>
        <p:spPr>
          <a:xfrm>
            <a:off x="1244758" y="2153265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Integrating historical and current data and analyzing climate trends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46FE46-4019-65F4-C1BF-3B3E93398553}"/>
              </a:ext>
            </a:extLst>
          </p:cNvPr>
          <p:cNvSpPr/>
          <p:nvPr/>
        </p:nvSpPr>
        <p:spPr>
          <a:xfrm>
            <a:off x="1244758" y="3529781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Assessing the impact of temperature changes on different sectors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DCBEF3-56AE-E45B-18E2-2C9096FB0D76}"/>
              </a:ext>
            </a:extLst>
          </p:cNvPr>
          <p:cNvSpPr/>
          <p:nvPr/>
        </p:nvSpPr>
        <p:spPr>
          <a:xfrm>
            <a:off x="1244758" y="4906297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b="1" cap="all" dirty="0"/>
              <a:t>The role of interactive maps and visual media in conveying information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966C0499-9681-02FF-30B5-CB31296F5DFA}"/>
              </a:ext>
            </a:extLst>
          </p:cNvPr>
          <p:cNvSpPr/>
          <p:nvPr/>
        </p:nvSpPr>
        <p:spPr>
          <a:xfrm>
            <a:off x="550606" y="747572"/>
            <a:ext cx="601725" cy="18776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globe with a drawing on it&#10;&#10;AI-generated content may be incorrect.">
            <a:extLst>
              <a:ext uri="{FF2B5EF4-FFF2-40B4-BE49-F238E27FC236}">
                <a16:creationId xmlns:a16="http://schemas.microsoft.com/office/drawing/2014/main" id="{82AAA0F1-74C7-71BA-8CDC-E6F76EC0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74" y="2202427"/>
            <a:ext cx="4624384" cy="24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CF8584-4B39-4372-2A7A-EF7A2BDFE230}"/>
              </a:ext>
            </a:extLst>
          </p:cNvPr>
          <p:cNvSpPr/>
          <p:nvPr/>
        </p:nvSpPr>
        <p:spPr>
          <a:xfrm>
            <a:off x="1152331" y="8913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DATA COLLECTION	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627D2321-4448-97C8-8AE6-5D267E6BCDE4}"/>
              </a:ext>
            </a:extLst>
          </p:cNvPr>
          <p:cNvSpPr/>
          <p:nvPr/>
        </p:nvSpPr>
        <p:spPr>
          <a:xfrm>
            <a:off x="550606" y="747572"/>
            <a:ext cx="601725" cy="18776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1FAB3E-74E6-458D-0A1C-E47FDFAA548B}"/>
              </a:ext>
            </a:extLst>
          </p:cNvPr>
          <p:cNvSpPr/>
          <p:nvPr/>
        </p:nvSpPr>
        <p:spPr>
          <a:xfrm>
            <a:off x="1244758" y="2153265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 DATA ON METEOROLOGICAL STATION LOCATIONS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75607B-C443-6A05-C812-9A5A9BC4D1AC}"/>
              </a:ext>
            </a:extLst>
          </p:cNvPr>
          <p:cNvSpPr/>
          <p:nvPr/>
        </p:nvSpPr>
        <p:spPr>
          <a:xfrm>
            <a:off x="1244758" y="3529781"/>
            <a:ext cx="5348748" cy="27628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We obtained information about these stations, including their location (longitude and latitude) and unique codes, from a website called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Tutiempo</a:t>
            </a:r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8" name="Picture 7" descr="A sun over a green field&#10;&#10;AI-generated content may be incorrect.">
            <a:extLst>
              <a:ext uri="{FF2B5EF4-FFF2-40B4-BE49-F238E27FC236}">
                <a16:creationId xmlns:a16="http://schemas.microsoft.com/office/drawing/2014/main" id="{F5194F45-FB04-034D-55CB-7E000103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884" y="1294142"/>
            <a:ext cx="3724026" cy="37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6CC217-330D-B194-5AE2-A3D23E0B32D2}"/>
              </a:ext>
            </a:extLst>
          </p:cNvPr>
          <p:cNvSpPr/>
          <p:nvPr/>
        </p:nvSpPr>
        <p:spPr>
          <a:xfrm>
            <a:off x="0" y="0"/>
            <a:ext cx="4029269" cy="8940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DATA COLLECTION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D3F92-3FC5-4304-B976-DDF528FE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" y="979707"/>
            <a:ext cx="11987684" cy="5878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B97F6-803B-9944-276E-C6675849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95" y="610648"/>
            <a:ext cx="5942076" cy="3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 with red pointers&#10;&#10;AI-generated content may be incorrect.">
            <a:extLst>
              <a:ext uri="{FF2B5EF4-FFF2-40B4-BE49-F238E27FC236}">
                <a16:creationId xmlns:a16="http://schemas.microsoft.com/office/drawing/2014/main" id="{FA6E7394-E09C-DA0A-C329-8349A4CB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58" y="924448"/>
            <a:ext cx="9291484" cy="56385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C7383E-F301-E37A-1176-7E2DC82B4D24}"/>
              </a:ext>
            </a:extLst>
          </p:cNvPr>
          <p:cNvSpPr/>
          <p:nvPr/>
        </p:nvSpPr>
        <p:spPr>
          <a:xfrm>
            <a:off x="0" y="0"/>
            <a:ext cx="3979147" cy="7980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DATA COLLECTION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CD088-6952-1E3B-9B24-AE3F4093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02" y="6562997"/>
            <a:ext cx="5942076" cy="3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153CC2-93EE-8853-8275-0C85AD93D5CF}"/>
              </a:ext>
            </a:extLst>
          </p:cNvPr>
          <p:cNvSpPr/>
          <p:nvPr/>
        </p:nvSpPr>
        <p:spPr>
          <a:xfrm>
            <a:off x="1152331" y="89131"/>
            <a:ext cx="5710585" cy="13168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DATA COLLECTION	</a:t>
            </a: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C80C3981-C84C-8183-2994-41D07C0AA657}"/>
              </a:ext>
            </a:extLst>
          </p:cNvPr>
          <p:cNvSpPr/>
          <p:nvPr/>
        </p:nvSpPr>
        <p:spPr>
          <a:xfrm>
            <a:off x="550606" y="747572"/>
            <a:ext cx="601725" cy="187764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CD6A1B-1349-0B99-D8A3-750F7E797973}"/>
              </a:ext>
            </a:extLst>
          </p:cNvPr>
          <p:cNvSpPr/>
          <p:nvPr/>
        </p:nvSpPr>
        <p:spPr>
          <a:xfrm>
            <a:off x="1244758" y="2153265"/>
            <a:ext cx="5348748" cy="10028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COLLECTING TEMPERATURE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3D81A1-2E18-5E87-A517-03EB8CA68028}"/>
              </a:ext>
            </a:extLst>
          </p:cNvPr>
          <p:cNvSpPr/>
          <p:nvPr/>
        </p:nvSpPr>
        <p:spPr>
          <a:xfrm>
            <a:off x="1244758" y="3529781"/>
            <a:ext cx="5348748" cy="27628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Monthly average maximum and minimum temperatures for meteorological stations covering the period from January 1984 to 2024 were obtained from the NASA POWER website</a:t>
            </a:r>
          </a:p>
        </p:txBody>
      </p:sp>
      <p:pic>
        <p:nvPicPr>
          <p:cNvPr id="6" name="Picture 5" descr="A blue and orange logo&#10;&#10;AI-generated content may be incorrect.">
            <a:extLst>
              <a:ext uri="{FF2B5EF4-FFF2-40B4-BE49-F238E27FC236}">
                <a16:creationId xmlns:a16="http://schemas.microsoft.com/office/drawing/2014/main" id="{ED452AFB-1E06-7864-7117-4FBC8A3B3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24" y="1720646"/>
            <a:ext cx="5074957" cy="30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564</Words>
  <Application>Microsoft Office PowerPoint</Application>
  <PresentationFormat>Widescreen</PresentationFormat>
  <Paragraphs>272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ADLaM Display</vt:lpstr>
      <vt:lpstr>Aptos</vt:lpstr>
      <vt:lpstr>Aptos Display</vt:lpstr>
      <vt:lpstr>Aptos Narrow</vt:lpstr>
      <vt:lpstr>Arial</vt:lpstr>
      <vt:lpstr>Office Theme</vt:lpstr>
      <vt:lpstr>GIS AND TEMPERATURE TREND ANALYSIS: A Case Study of Egyptian Governorates (1984-2024)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ayatullah hassan</dc:creator>
  <cp:lastModifiedBy>ayatullah hassan</cp:lastModifiedBy>
  <cp:revision>6</cp:revision>
  <dcterms:created xsi:type="dcterms:W3CDTF">2025-06-16T23:28:54Z</dcterms:created>
  <dcterms:modified xsi:type="dcterms:W3CDTF">2025-06-21T11:05:35Z</dcterms:modified>
</cp:coreProperties>
</file>